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avi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13"/>
  </p:notesMasterIdLst>
  <p:sldIdLst>
    <p:sldId id="256" r:id="rId2"/>
    <p:sldId id="257" r:id="rId3"/>
    <p:sldId id="265" r:id="rId4"/>
    <p:sldId id="266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295" autoAdjust="0"/>
  </p:normalViewPr>
  <p:slideViewPr>
    <p:cSldViewPr snapToGrid="0" snapToObjects="1">
      <p:cViewPr varScale="1">
        <p:scale>
          <a:sx n="127" d="100"/>
          <a:sy n="127" d="100"/>
        </p:scale>
        <p:origin x="-568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4165389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Abbreviations: YS, yield strategy – high growth yield at the cost of low growth rate; RS, rate strategy – high growth rate at the cost of low growth yield.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420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There may be as many as three possible non-trivial steady-state (or longtime) configurations: when species 1 survives, species 2 dies out; when species 2 survives, species 1 dies out; and species 1 and species2 Coexist. 2) The </a:t>
            </a:r>
            <a:r>
              <a:rPr lang="en-US" dirty="0" err="1" smtClean="0"/>
              <a:t>coexistencestate</a:t>
            </a:r>
            <a:r>
              <a:rPr lang="en-US" dirty="0" smtClean="0"/>
              <a:t> can exist even though one species possesses a smaller intrinsic growth rate constant at all nutrient concentrations, if that same species is </a:t>
            </a:r>
            <a:r>
              <a:rPr lang="en-US" dirty="0" err="1" smtClean="0"/>
              <a:t>sufficiently</a:t>
            </a:r>
            <a:r>
              <a:rPr lang="en-US" b="1" i="1" dirty="0" err="1" smtClean="0"/>
              <a:t>less</a:t>
            </a:r>
            <a:r>
              <a:rPr lang="en-US" b="1" i="1" dirty="0" smtClean="0"/>
              <a:t> </a:t>
            </a:r>
            <a:r>
              <a:rPr lang="en-US" dirty="0" smtClean="0"/>
              <a:t>motile than the other species. 3) In fact, the </a:t>
            </a:r>
            <a:r>
              <a:rPr lang="en-US" dirty="0" err="1" smtClean="0"/>
              <a:t>specieswith</a:t>
            </a:r>
            <a:r>
              <a:rPr lang="en-US" dirty="0" smtClean="0"/>
              <a:t> the smaller maximum specific growth rate may grow to a </a:t>
            </a:r>
            <a:r>
              <a:rPr lang="en-US" b="1" i="1" dirty="0" smtClean="0"/>
              <a:t>larger </a:t>
            </a:r>
            <a:r>
              <a:rPr lang="en-US" dirty="0" smtClean="0"/>
              <a:t>population than the other. </a:t>
            </a:r>
            <a:r>
              <a:rPr lang="en-US" b="1" dirty="0" smtClean="0"/>
              <a:t>4) </a:t>
            </a:r>
            <a:r>
              <a:rPr lang="en-US" dirty="0" smtClean="0"/>
              <a:t>The possibility of coexistence can be decided essentially from the results for single population growth.’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2634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4" Type="http://schemas.openxmlformats.org/officeDocument/2006/relationships/video" Target="../media/media2.avi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7.xml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1" Type="http://schemas.microsoft.com/office/2007/relationships/media" Target="../media/media1.avi"/><Relationship Id="rId2" Type="http://schemas.openxmlformats.org/officeDocument/2006/relationships/video" Target="../media/media1.avi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200"/>
              <a:t>Competition between chemotaxing growth and yield strategists in non-mixed environment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/>
              <a:t>BIOE 311 Final Project</a:t>
            </a:r>
          </a:p>
          <a:p>
            <a:pPr rtl="0">
              <a:spcBef>
                <a:spcPts val="0"/>
              </a:spcBef>
              <a:buNone/>
            </a:pPr>
            <a:r>
              <a:rPr lang="en" sz="2400"/>
              <a:t>March 18, 2015</a:t>
            </a:r>
          </a:p>
          <a:p>
            <a:pPr rtl="0">
              <a:spcBef>
                <a:spcPts val="0"/>
              </a:spcBef>
              <a:buNone/>
            </a:pPr>
            <a:r>
              <a:rPr lang="en" sz="2400"/>
              <a:t>Esha Atolia and Michael Song</a:t>
            </a:r>
          </a:p>
          <a:p>
            <a:pPr>
              <a:spcBef>
                <a:spcPts val="0"/>
              </a:spcBef>
              <a:buNone/>
            </a:pPr>
            <a:endParaRPr sz="2400"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Discussion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/>
              <a:t>Limitation of model is that if YS outcompetes GS under any nutrient condition, if a single YS survives it will always dominate over time (GS has to completely outcompete it to persist which is unlikely)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/>
              <a:t>Need to improve collision detection/cell placement to better model clustering/patchiness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/>
              <a:t>Model needs to be refined significantly in order to be able to draw biological insights from it</a:t>
            </a:r>
          </a:p>
          <a:p>
            <a:pPr marL="914400" lvl="1" indent="-355600" rtl="0"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  <a:buChar char="o"/>
            </a:pPr>
            <a:r>
              <a:rPr lang="en" sz="2000"/>
              <a:t>agents must exhibit larger spectrum of realistic behaviors (need to vet assumptions/simplifications in more depth)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Future Improvements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/>
              <a:t>Improve collision detection and placement of divided cells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/>
              <a:t>Develop more analytical tools to assess trajectory/steady state</a:t>
            </a:r>
          </a:p>
          <a:p>
            <a:pPr marL="914400" lvl="1" indent="-355600" rtl="0"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  <a:buChar char="o"/>
            </a:pPr>
            <a:r>
              <a:rPr lang="en" sz="2000" dirty="0"/>
              <a:t>quantify “patchiness” of final state, etc.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 dirty="0"/>
              <a:t>Simulate different nutrient consumption rates/death rates between GS and YS</a:t>
            </a:r>
            <a:r>
              <a:rPr lang="en" sz="2400" dirty="0" smtClean="0"/>
              <a:t>?</a:t>
            </a:r>
            <a:endParaRPr lang="en-US" sz="2400" dirty="0" smtClean="0"/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-US" sz="2400" dirty="0" smtClean="0"/>
              <a:t>Better traverse the parameter space of yield rate and growth rate to see if other steady states exist</a:t>
            </a:r>
            <a:endParaRPr lang="en" sz="2400" dirty="0"/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Font typeface="Arial"/>
              <a:buChar char="●"/>
            </a:pPr>
            <a:endParaRPr sz="2400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Introduction</a:t>
            </a:r>
            <a:r>
              <a:rPr lang="en-US" dirty="0" smtClean="0"/>
              <a:t>: Microbial Competition</a:t>
            </a:r>
            <a:endParaRPr lang="en" dirty="0"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705256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Many different strategies to win</a:t>
            </a:r>
          </a:p>
          <a:p>
            <a:pPr marL="457200" indent="-457200"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Spatial organization</a:t>
            </a:r>
          </a:p>
          <a:p>
            <a:pPr marL="457200" indent="-457200"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Cooperation (Altruism or Mutualism)</a:t>
            </a:r>
          </a:p>
          <a:p>
            <a:pPr marL="457200" indent="-457200"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Cheating</a:t>
            </a:r>
          </a:p>
          <a:p>
            <a:pPr marL="457200" indent="-457200">
              <a:spcBef>
                <a:spcPts val="0"/>
              </a:spcBef>
              <a:buFont typeface="Arial"/>
              <a:buChar char="•"/>
            </a:pPr>
            <a:r>
              <a:rPr lang="en-US" dirty="0" smtClean="0"/>
              <a:t>Quorum Sensing</a:t>
            </a:r>
          </a:p>
          <a:p>
            <a:pPr marL="457200" indent="-457200">
              <a:spcBef>
                <a:spcPts val="0"/>
              </a:spcBef>
              <a:buFont typeface="Arial"/>
              <a:buChar char="•"/>
            </a:pPr>
            <a:endParaRPr lang="en-US" dirty="0" smtClean="0"/>
          </a:p>
          <a:p>
            <a:pPr>
              <a:spcBef>
                <a:spcPts val="0"/>
              </a:spcBef>
              <a:buNone/>
            </a:pPr>
            <a:endParaRPr lang="e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1903" y="1756026"/>
            <a:ext cx="3302000" cy="23749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3-18 at 6.42.0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153161"/>
            <a:ext cx="8813800" cy="24003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855772"/>
              </p:ext>
            </p:extLst>
          </p:nvPr>
        </p:nvGraphicFramePr>
        <p:xfrm>
          <a:off x="512156" y="2750428"/>
          <a:ext cx="2740192" cy="2103120"/>
        </p:xfrm>
        <a:graphic>
          <a:graphicData uri="http://schemas.openxmlformats.org/drawingml/2006/table">
            <a:tbl>
              <a:tblPr firstRow="1" bandRow="1"/>
              <a:tblGrid>
                <a:gridCol w="1370096"/>
                <a:gridCol w="1370096"/>
              </a:tblGrid>
              <a:tr h="1037522">
                <a:tc>
                  <a:txBody>
                    <a:bodyPr/>
                    <a:lstStyle/>
                    <a:p>
                      <a:pPr algn="ctr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</a:rPr>
                        <a:t>YS, yield </a:t>
                      </a:r>
                      <a:r>
                        <a:rPr lang="en-US" sz="1600" b="1" kern="1200" smtClean="0">
                          <a:solidFill>
                            <a:schemeClr val="tx1"/>
                          </a:solidFill>
                        </a:rPr>
                        <a:t>strategy (altruists)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200" dirty="0" smtClean="0">
                          <a:solidFill>
                            <a:schemeClr val="tx1"/>
                          </a:solidFill>
                        </a:rPr>
                        <a:t>high growth yield at the cost of low growth rate</a:t>
                      </a:r>
                      <a:endParaRPr lang="en-US" dirty="0"/>
                    </a:p>
                  </a:txBody>
                  <a:tcPr anchor="ctr"/>
                </a:tc>
              </a:tr>
              <a:tr h="1065598">
                <a:tc>
                  <a:txBody>
                    <a:bodyPr/>
                    <a:lstStyle/>
                    <a:p>
                      <a:pPr algn="ctr"/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</a:rPr>
                        <a:t>G</a:t>
                      </a:r>
                      <a:r>
                        <a:rPr lang="en-US" sz="1600" b="1" kern="1200" smtClean="0">
                          <a:solidFill>
                            <a:schemeClr val="tx1"/>
                          </a:solidFill>
                        </a:rPr>
                        <a:t>S, growth rate </a:t>
                      </a:r>
                      <a:r>
                        <a:rPr lang="en-US" sz="1600" b="1" kern="1200" dirty="0" smtClean="0">
                          <a:solidFill>
                            <a:schemeClr val="tx1"/>
                          </a:solidFill>
                        </a:rPr>
                        <a:t>strategy 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kern="1200" dirty="0" smtClean="0">
                          <a:solidFill>
                            <a:schemeClr val="tx1"/>
                          </a:solidFill>
                        </a:rPr>
                        <a:t>high growth rate at the cost of low growth yield </a:t>
                      </a:r>
                      <a:endParaRPr lang="en-US" dirty="0" smtClean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655018" y="2750429"/>
            <a:ext cx="5031781" cy="2103120"/>
          </a:xfrm>
        </p:spPr>
        <p:txBody>
          <a:bodyPr anchor="ctr"/>
          <a:lstStyle/>
          <a:p>
            <a:pPr marL="457200" indent="-457200">
              <a:buFont typeface="Arial"/>
              <a:buChar char="•"/>
            </a:pPr>
            <a:r>
              <a:rPr lang="en-US" sz="2400" dirty="0"/>
              <a:t>In </a:t>
            </a:r>
            <a:r>
              <a:rPr lang="en-US" sz="2400" dirty="0" smtClean="0"/>
              <a:t>a well</a:t>
            </a:r>
            <a:r>
              <a:rPr lang="en-US" sz="2400" dirty="0"/>
              <a:t>-</a:t>
            </a:r>
            <a:r>
              <a:rPr lang="en-US" sz="2400" dirty="0" smtClean="0"/>
              <a:t>mixed, </a:t>
            </a:r>
            <a:r>
              <a:rPr lang="en-US" sz="2400" dirty="0"/>
              <a:t>the </a:t>
            </a:r>
            <a:r>
              <a:rPr lang="en-US" sz="2400" dirty="0" smtClean="0"/>
              <a:t>GS </a:t>
            </a:r>
            <a:r>
              <a:rPr lang="en-US" sz="2400" dirty="0"/>
              <a:t>strategist will always outcompete the YS </a:t>
            </a:r>
            <a:r>
              <a:rPr lang="en-US" sz="2400" dirty="0" smtClean="0"/>
              <a:t>strategist.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/>
              <a:t>YS can outcompete GS in a structured biofilm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510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57200" y="3030683"/>
            <a:ext cx="8229600" cy="1895146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sz="2000" dirty="0" smtClean="0"/>
              <a:t>There </a:t>
            </a:r>
            <a:r>
              <a:rPr lang="en-US" sz="2000" dirty="0"/>
              <a:t>may be as many as three possible non-trivial steady-state </a:t>
            </a:r>
            <a:endParaRPr lang="en-US" sz="2000" dirty="0" smtClean="0"/>
          </a:p>
          <a:p>
            <a:pPr marL="457200" indent="-457200">
              <a:buFont typeface="Arial"/>
              <a:buChar char="•"/>
            </a:pPr>
            <a:r>
              <a:rPr lang="en-US" sz="2000" dirty="0" smtClean="0"/>
              <a:t>The coexistence state </a:t>
            </a:r>
            <a:r>
              <a:rPr lang="en-US" sz="2000" dirty="0"/>
              <a:t>can exist even though one species possesses a smaller intrinsic growth rate constant at all nutrient concentrations, if that same species is </a:t>
            </a:r>
            <a:r>
              <a:rPr lang="en-US" sz="2000" dirty="0" smtClean="0"/>
              <a:t>sufficiently </a:t>
            </a:r>
            <a:r>
              <a:rPr lang="en-US" sz="2000" b="1" i="1" dirty="0" smtClean="0"/>
              <a:t>less </a:t>
            </a:r>
            <a:r>
              <a:rPr lang="en-US" sz="2000" dirty="0"/>
              <a:t>motile than the other species. </a:t>
            </a:r>
            <a:endParaRPr lang="en-US" sz="2000" dirty="0"/>
          </a:p>
        </p:txBody>
      </p:sp>
      <p:pic>
        <p:nvPicPr>
          <p:cNvPr id="2" name="Picture 1" descr="Screen Shot 2015-03-18 at 6.42.2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319" y="1"/>
            <a:ext cx="7495886" cy="303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93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Methods</a:t>
            </a:r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/>
              <a:t>Utilized agent-based model with two types of cells (YS and GS) chemotaxing in continuous space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/>
              <a:t>An underlying (discrete) grid keeps track of nutrient concentrations in the environment</a:t>
            </a:r>
          </a:p>
          <a:p>
            <a:pPr marL="914400" lvl="1" indent="-355600" rtl="0"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  <a:buChar char="o"/>
            </a:pPr>
            <a:r>
              <a:rPr lang="en" sz="2000"/>
              <a:t>Nutrients are replenished uniformly over time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/>
              <a:t>Each cell moves, consumes nutrients, decides whether or not to divide/die with each time step</a:t>
            </a:r>
          </a:p>
          <a:p>
            <a:pPr marL="914400" lvl="1" indent="-355600" rtl="0"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  <a:buChar char="o"/>
            </a:pPr>
            <a:r>
              <a:rPr lang="en" sz="2000"/>
              <a:t>Parameters: growth rate, growth yield, death rate, nutrient consumption rate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Methods</a:t>
            </a:r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668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/>
              <a:t>For each time step:</a:t>
            </a:r>
          </a:p>
          <a:p>
            <a: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Shape 50"/>
          <p:cNvSpPr/>
          <p:nvPr/>
        </p:nvSpPr>
        <p:spPr>
          <a:xfrm>
            <a:off x="5300800" y="760400"/>
            <a:ext cx="889200" cy="857400"/>
          </a:xfrm>
          <a:prstGeom prst="ellipse">
            <a:avLst/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1" name="Shape 51"/>
          <p:cNvSpPr txBox="1"/>
          <p:nvPr/>
        </p:nvSpPr>
        <p:spPr>
          <a:xfrm>
            <a:off x="598950" y="1931062"/>
            <a:ext cx="1845899" cy="75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/>
              <a:t>process collisions with walls/other cells (update position)</a:t>
            </a:r>
          </a:p>
        </p:txBody>
      </p:sp>
      <p:sp>
        <p:nvSpPr>
          <p:cNvPr id="52" name="Shape 52"/>
          <p:cNvSpPr txBox="1"/>
          <p:nvPr/>
        </p:nvSpPr>
        <p:spPr>
          <a:xfrm>
            <a:off x="2609347" y="1931062"/>
            <a:ext cx="2099400" cy="75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consume nutrients and update velocity based on chemotaxis</a:t>
            </a:r>
          </a:p>
        </p:txBody>
      </p:sp>
      <p:sp>
        <p:nvSpPr>
          <p:cNvPr id="53" name="Shape 53"/>
          <p:cNvSpPr txBox="1"/>
          <p:nvPr/>
        </p:nvSpPr>
        <p:spPr>
          <a:xfrm>
            <a:off x="4877001" y="1931062"/>
            <a:ext cx="1845899" cy="75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check division</a:t>
            </a:r>
          </a:p>
        </p:txBody>
      </p:sp>
      <p:sp>
        <p:nvSpPr>
          <p:cNvPr id="54" name="Shape 54"/>
          <p:cNvSpPr txBox="1"/>
          <p:nvPr/>
        </p:nvSpPr>
        <p:spPr>
          <a:xfrm>
            <a:off x="6883643" y="1931062"/>
            <a:ext cx="1845899" cy="75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check death</a:t>
            </a:r>
          </a:p>
        </p:txBody>
      </p:sp>
      <p:sp>
        <p:nvSpPr>
          <p:cNvPr id="55" name="Shape 55"/>
          <p:cNvSpPr txBox="1"/>
          <p:nvPr/>
        </p:nvSpPr>
        <p:spPr>
          <a:xfrm>
            <a:off x="4877001" y="3076850"/>
            <a:ext cx="1845899" cy="75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lang="en"/>
              <a:t>if nutrients consumed &gt; 1/yield rate</a:t>
            </a:r>
          </a:p>
          <a:p>
            <a:pPr algn="ctr" rtl="0">
              <a:spcBef>
                <a:spcPts val="0"/>
              </a:spcBef>
              <a:buNone/>
            </a:pPr>
            <a:r>
              <a:rPr lang="en"/>
              <a:t>&amp;</a:t>
            </a:r>
          </a:p>
          <a:p>
            <a:pPr algn="ctr" rtl="0">
              <a:spcBef>
                <a:spcPts val="0"/>
              </a:spcBef>
              <a:buNone/>
            </a:pPr>
            <a:r>
              <a:rPr lang="en"/>
              <a:t>age of cell &gt; 1/growth rate</a:t>
            </a:r>
          </a:p>
          <a:p>
            <a:pPr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place new cell</a:t>
            </a:r>
          </a:p>
        </p:txBody>
      </p:sp>
      <p:sp>
        <p:nvSpPr>
          <p:cNvPr id="56" name="Shape 56"/>
          <p:cNvSpPr txBox="1"/>
          <p:nvPr/>
        </p:nvSpPr>
        <p:spPr>
          <a:xfrm>
            <a:off x="2736097" y="3076850"/>
            <a:ext cx="1845899" cy="1338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all cells consume nutrients from closest grid point (distributed evenly if not enough)</a:t>
            </a:r>
          </a:p>
        </p:txBody>
      </p:sp>
      <p:sp>
        <p:nvSpPr>
          <p:cNvPr id="57" name="Shape 57"/>
          <p:cNvSpPr txBox="1"/>
          <p:nvPr/>
        </p:nvSpPr>
        <p:spPr>
          <a:xfrm>
            <a:off x="6883643" y="3076850"/>
            <a:ext cx="1845899" cy="75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lang="en"/>
              <a:t>if age exceeds 1/death rate or has not consumed enough nutrients in certain time period</a:t>
            </a:r>
          </a:p>
          <a:p>
            <a:pPr algn="ctr" rtl="0">
              <a:spcBef>
                <a:spcPts val="0"/>
              </a:spcBef>
              <a:buNone/>
            </a:pPr>
            <a:endParaRPr/>
          </a:p>
          <a:p>
            <a:pPr lvl="0" algn="ctr" rtl="0">
              <a:spcBef>
                <a:spcPts val="0"/>
              </a:spcBef>
              <a:buNone/>
            </a:pPr>
            <a:r>
              <a:rPr lang="en"/>
              <a:t>delete cell</a:t>
            </a:r>
          </a:p>
        </p:txBody>
      </p:sp>
      <p:cxnSp>
        <p:nvCxnSpPr>
          <p:cNvPr id="58" name="Shape 58"/>
          <p:cNvCxnSpPr>
            <a:stCxn id="52" idx="2"/>
            <a:endCxn id="56" idx="0"/>
          </p:cNvCxnSpPr>
          <p:nvPr/>
        </p:nvCxnSpPr>
        <p:spPr>
          <a:xfrm>
            <a:off x="3659047" y="2687362"/>
            <a:ext cx="0" cy="389400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59" name="Shape 59"/>
          <p:cNvCxnSpPr/>
          <p:nvPr/>
        </p:nvCxnSpPr>
        <p:spPr>
          <a:xfrm>
            <a:off x="5747273" y="2687362"/>
            <a:ext cx="0" cy="397499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60" name="Shape 60"/>
          <p:cNvCxnSpPr/>
          <p:nvPr/>
        </p:nvCxnSpPr>
        <p:spPr>
          <a:xfrm>
            <a:off x="7806597" y="2687362"/>
            <a:ext cx="0" cy="397499"/>
          </a:xfrm>
          <a:prstGeom prst="straightConnector1">
            <a:avLst/>
          </a:prstGeom>
          <a:noFill/>
          <a:ln w="19050" cap="flat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61" name="Shape 61"/>
          <p:cNvSpPr txBox="1"/>
          <p:nvPr/>
        </p:nvSpPr>
        <p:spPr>
          <a:xfrm>
            <a:off x="6022401" y="307062"/>
            <a:ext cx="1845899" cy="756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sample cell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Simulation</a:t>
            </a:r>
            <a:endParaRPr lang="en" dirty="0"/>
          </a:p>
        </p:txBody>
      </p:sp>
      <p:pic>
        <p:nvPicPr>
          <p:cNvPr id="2" name="movie_cell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1807" y="1259738"/>
            <a:ext cx="4338523" cy="3253892"/>
          </a:xfrm>
          <a:prstGeom prst="rect">
            <a:avLst/>
          </a:prstGeom>
        </p:spPr>
      </p:pic>
      <p:pic>
        <p:nvPicPr>
          <p:cNvPr id="3" name="movie_grid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669423" y="1259738"/>
            <a:ext cx="4340352" cy="325526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457200" y="154886"/>
            <a:ext cx="8229600" cy="101174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000" dirty="0" smtClean="0"/>
              <a:t>YS win under all yield and growth ratio conditions</a:t>
            </a:r>
            <a:endParaRPr lang="en" sz="3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000870"/>
              </p:ext>
            </p:extLst>
          </p:nvPr>
        </p:nvGraphicFramePr>
        <p:xfrm>
          <a:off x="704998" y="1711451"/>
          <a:ext cx="2564667" cy="2410437"/>
        </p:xfrm>
        <a:graphic>
          <a:graphicData uri="http://schemas.openxmlformats.org/drawingml/2006/table">
            <a:tbl>
              <a:tblPr firstRow="1" bandRow="1"/>
              <a:tblGrid>
                <a:gridCol w="854889"/>
                <a:gridCol w="854889"/>
                <a:gridCol w="854889"/>
              </a:tblGrid>
              <a:tr h="803479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YS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dirty="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GS</a:t>
                      </a:r>
                      <a:endParaRPr lang="en-US" sz="2000" b="1" dirty="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0347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Yield</a:t>
                      </a:r>
                      <a:r>
                        <a:rPr lang="en-US" baseline="0" dirty="0" smtClean="0"/>
                        <a:t> Rate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&gt;</a:t>
                      </a:r>
                      <a:endParaRPr lang="en-US" sz="3000" dirty="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Yield Rate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0347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Growth Rate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&lt;</a:t>
                      </a:r>
                      <a:endParaRPr lang="en-US" sz="3000" dirty="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Growth Rate</a:t>
                      </a:r>
                      <a:endParaRPr lang="en-US" dirty="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5" name="Picture 4" descr="fin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1763" y="1022076"/>
            <a:ext cx="5302487" cy="3976865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Results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/>
              <a:t>To test effects of changing nutrient availability, set YS and GS parameters such that GS has slight advantage in division time when nutrients are abundant</a:t>
            </a:r>
          </a:p>
          <a:p>
            <a:pPr marL="914400" lvl="1" indent="-355600" rtl="0"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  <a:buChar char="o"/>
            </a:pPr>
            <a:r>
              <a:rPr lang="en" sz="2000"/>
              <a:t>Test initial starting nutrients and nutrient replenishment rate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/>
              <a:t>regardless of nutrient availability, YS still dominates over time as long as even one YS cell survives (show graphs)</a:t>
            </a:r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2400"/>
              <a:t>Also tested seeding density of YS and GS cells</a:t>
            </a:r>
          </a:p>
          <a:p>
            <a:pPr marL="914400" lvl="1" indent="-355600" rtl="0">
              <a:spcBef>
                <a:spcPts val="0"/>
              </a:spcBef>
              <a:buClr>
                <a:schemeClr val="dk1"/>
              </a:buClr>
              <a:buSzPct val="100000"/>
              <a:buFont typeface="Courier New"/>
              <a:buChar char="o"/>
            </a:pPr>
            <a:r>
              <a:rPr lang="en" sz="2000"/>
              <a:t>Even if significantly more GS cells at start, YS will outcompete them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691</Words>
  <Application>Microsoft Macintosh PowerPoint</Application>
  <PresentationFormat>On-screen Show (16:9)</PresentationFormat>
  <Paragraphs>69</Paragraphs>
  <Slides>11</Slides>
  <Notes>11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simple-light</vt:lpstr>
      <vt:lpstr>Competition between chemotaxing growth and yield strategists in non-mixed environment</vt:lpstr>
      <vt:lpstr>Introduction: Microbial Competition</vt:lpstr>
      <vt:lpstr>PowerPoint Presentation</vt:lpstr>
      <vt:lpstr>PowerPoint Presentation</vt:lpstr>
      <vt:lpstr>Methods</vt:lpstr>
      <vt:lpstr>Methods</vt:lpstr>
      <vt:lpstr>Simulation</vt:lpstr>
      <vt:lpstr>YS win under all yield and growth ratio conditions</vt:lpstr>
      <vt:lpstr>Results</vt:lpstr>
      <vt:lpstr>Discussion</vt:lpstr>
      <vt:lpstr>Future Improvements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Competition between chemotaxing growth and yield strategists in non-mixed environment</dc:title>
  <cp:lastModifiedBy>Esha Atolia</cp:lastModifiedBy>
  <cp:revision>8</cp:revision>
  <dcterms:modified xsi:type="dcterms:W3CDTF">2015-03-18T14:22:03Z</dcterms:modified>
</cp:coreProperties>
</file>